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54CB185-DD20-422B-8297-44322083F6C9}">
  <a:tblStyle styleId="{D54CB185-DD20-422B-8297-44322083F6C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5" Type="http://schemas.openxmlformats.org/officeDocument/2006/relationships/slideMaster" Target="slideMasters/slideMaster1.xml"/><Relationship Id="rId6" Type="http://schemas.openxmlformats.org/officeDocument/2006/relationships/notesMaster" Target="notesMasters/notesMaster1.xml"/><Relationship Id="rId18" Type="http://schemas.openxmlformats.org/officeDocument/2006/relationships/slide" Target="slides/slide12.xml"/><Relationship Id="rId7" Type="http://schemas.openxmlformats.org/officeDocument/2006/relationships/slide" Target="slides/slide1.xml"/><Relationship Id="rId8" Type="http://schemas.openxmlformats.org/officeDocument/2006/relationships/slide" Target="slides/slide2.xml"/></Relationships>
</file>

<file path=ppt/media/image1.png>
</file>

<file path=ppt/media/image10.jp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c6f80d1ff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c6f80d1f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c6f80d1ff_0_27: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c6f80d1ff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 name="Shape 124"/>
        <p:cNvGrpSpPr/>
        <p:nvPr/>
      </p:nvGrpSpPr>
      <p:grpSpPr>
        <a:xfrm>
          <a:off x="0" y="0"/>
          <a:ext cx="0" cy="0"/>
          <a:chOff x="0" y="0"/>
          <a:chExt cx="0" cy="0"/>
        </a:xfrm>
      </p:grpSpPr>
      <p:sp>
        <p:nvSpPr>
          <p:cNvPr id="125" name="Google Shape;125;g211bb34ef98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 name="Google Shape;126;g211bb34ef98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gc6f80d1ff_0_66: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gc6f80d1ff_0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c6f80d1ff_0_5: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c6f80d1f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11bb34ef98_0_2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11bb34ef98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211bb34ef98_0_12: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211bb34ef98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c6f80d1ff_0_2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c6f80d1ff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20df85ca545_0_9: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20df85ca545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11bb34ef98_0_0: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11bb34ef9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0df85ca545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0df85ca545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11bb34ef98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11bb34ef98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fmla="val 50000" name="adj"/>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5" y="0"/>
            <a:ext cx="9144000" cy="31242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411175" y="644300"/>
            <a:ext cx="8282400" cy="21090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p:txBody>
      </p:sp>
      <p:sp>
        <p:nvSpPr>
          <p:cNvPr id="13" name="Google Shape;13;p2"/>
          <p:cNvSpPr txBox="1"/>
          <p:nvPr>
            <p:ph idx="1" type="subTitle"/>
          </p:nvPr>
        </p:nvSpPr>
        <p:spPr>
          <a:xfrm>
            <a:off x="411175" y="3398250"/>
            <a:ext cx="8282400" cy="1260600"/>
          </a:xfrm>
          <a:prstGeom prst="rect">
            <a:avLst/>
          </a:prstGeom>
        </p:spPr>
        <p:txBody>
          <a:bodyPr anchorCtr="0" anchor="ctr" bIns="91425" lIns="91425" spcFirstLastPara="1" rIns="91425" wrap="square" tIns="91425">
            <a:no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cap="flat" cmpd="sng" w="28575">
            <a:solidFill>
              <a:schemeClr val="dk1"/>
            </a:solidFill>
            <a:prstDash val="lgDash"/>
            <a:round/>
            <a:headEnd len="sm" w="sm" type="none"/>
            <a:tailEnd len="sm" w="sm" type="none"/>
          </a:ln>
        </p:spPr>
      </p:cxnSp>
      <p:sp>
        <p:nvSpPr>
          <p:cNvPr id="53" name="Google Shape;53;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55" name="Google Shape;55;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6" name="Shape 56"/>
        <p:cNvGrpSpPr/>
        <p:nvPr/>
      </p:nvGrpSpPr>
      <p:grpSpPr>
        <a:xfrm>
          <a:off x="0" y="0"/>
          <a:ext cx="0" cy="0"/>
          <a:chOff x="0" y="0"/>
          <a:chExt cx="0" cy="0"/>
        </a:xfrm>
      </p:grpSpPr>
      <p:sp>
        <p:nvSpPr>
          <p:cNvPr id="57" name="Google Shape;57;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5"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p:txBody>
      </p:sp>
      <p:sp>
        <p:nvSpPr>
          <p:cNvPr id="18" name="Google Shape;1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cxnSp>
        <p:nvCxnSpPr>
          <p:cNvPr id="20" name="Google Shape;20;p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1" name="Google Shape;21;p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2" name="Google Shape;22;p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23" name="Google Shape;2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4"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26" name="Google Shape;26;p5"/>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7" name="Google Shape;27;p5"/>
          <p:cNvSpPr txBox="1"/>
          <p:nvPr>
            <p:ph idx="1" type="body"/>
          </p:nvPr>
        </p:nvSpPr>
        <p:spPr>
          <a:xfrm>
            <a:off x="3117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8" name="Google Shape;28;p5"/>
          <p:cNvSpPr txBox="1"/>
          <p:nvPr>
            <p:ph idx="2" type="body"/>
          </p:nvPr>
        </p:nvSpPr>
        <p:spPr>
          <a:xfrm>
            <a:off x="4832400" y="1468825"/>
            <a:ext cx="3999900" cy="3099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9" name="Google Shape;29;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sp>
        <p:nvSpPr>
          <p:cNvPr id="31" name="Google Shape;31;p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3"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cap="flat" cmpd="sng" w="19050">
            <a:solidFill>
              <a:schemeClr val="dk2"/>
            </a:solidFill>
            <a:prstDash val="lgDash"/>
            <a:round/>
            <a:headEnd len="sm" w="sm" type="none"/>
            <a:tailEnd len="sm" w="sm" type="none"/>
          </a:ln>
        </p:spPr>
      </p:cxnSp>
      <p:sp>
        <p:nvSpPr>
          <p:cNvPr id="35" name="Google Shape;35;p7"/>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6" name="Google Shape;36;p7"/>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38" name="Shape 38"/>
        <p:cNvGrpSpPr/>
        <p:nvPr/>
      </p:nvGrpSpPr>
      <p:grpSpPr>
        <a:xfrm>
          <a:off x="0" y="0"/>
          <a:ext cx="0" cy="0"/>
          <a:chOff x="0" y="0"/>
          <a:chExt cx="0" cy="0"/>
        </a:xfrm>
      </p:grpSpPr>
      <p:sp>
        <p:nvSpPr>
          <p:cNvPr id="39" name="Google Shape;39;p8"/>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p:txBody>
      </p:sp>
      <p:sp>
        <p:nvSpPr>
          <p:cNvPr id="40" name="Google Shape;40;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solidFill>
          <a:schemeClr val="dk1"/>
        </a:solidFill>
      </p:bgPr>
    </p:bg>
    <p:spTree>
      <p:nvGrpSpPr>
        <p:cNvPr id="4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3" name="Google Shape;43;p9"/>
          <p:cNvCxnSpPr/>
          <p:nvPr/>
        </p:nvCxnSpPr>
        <p:spPr>
          <a:xfrm>
            <a:off x="5029675" y="4495500"/>
            <a:ext cx="577200" cy="0"/>
          </a:xfrm>
          <a:prstGeom prst="straightConnector1">
            <a:avLst/>
          </a:prstGeom>
          <a:noFill/>
          <a:ln cap="flat" cmpd="sng" w="19050">
            <a:solidFill>
              <a:schemeClr val="dk1"/>
            </a:solidFill>
            <a:prstDash val="lgDash"/>
            <a:round/>
            <a:headEnd len="sm" w="sm" type="none"/>
            <a:tailEnd len="sm" w="sm" type="none"/>
          </a:ln>
        </p:spPr>
      </p:cxnSp>
      <p:sp>
        <p:nvSpPr>
          <p:cNvPr id="44" name="Google Shape;44;p9"/>
          <p:cNvSpPr txBox="1"/>
          <p:nvPr>
            <p:ph type="title"/>
          </p:nvPr>
        </p:nvSpPr>
        <p:spPr>
          <a:xfrm>
            <a:off x="265500" y="1078750"/>
            <a:ext cx="4045200" cy="17892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p:txBody>
      </p:sp>
      <p:sp>
        <p:nvSpPr>
          <p:cNvPr id="45" name="Google Shape;45;p9"/>
          <p:cNvSpPr txBox="1"/>
          <p:nvPr>
            <p:ph idx="1" type="subTitle"/>
          </p:nvPr>
        </p:nvSpPr>
        <p:spPr>
          <a:xfrm>
            <a:off x="265500" y="2921401"/>
            <a:ext cx="4045200" cy="13455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p:txBody>
      </p:sp>
      <p:sp>
        <p:nvSpPr>
          <p:cNvPr id="46" name="Google Shape;46;p9"/>
          <p:cNvSpPr txBox="1"/>
          <p:nvPr>
            <p:ph idx="2" type="body"/>
          </p:nvPr>
        </p:nvSpPr>
        <p:spPr>
          <a:xfrm>
            <a:off x="4939500" y="724200"/>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7" name="Google Shape;47;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8" name="Shape 48"/>
        <p:cNvGrpSpPr/>
        <p:nvPr/>
      </p:nvGrpSpPr>
      <p:grpSpPr>
        <a:xfrm>
          <a:off x="0" y="0"/>
          <a:ext cx="0" cy="0"/>
          <a:chOff x="0" y="0"/>
          <a:chExt cx="0" cy="0"/>
        </a:xfrm>
      </p:grpSpPr>
      <p:sp>
        <p:nvSpPr>
          <p:cNvPr id="49" name="Google Shape;49;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2100"/>
              <a:buFont typeface="Oswald"/>
              <a:buNone/>
              <a:defRPr sz="2100">
                <a:latin typeface="Oswald"/>
                <a:ea typeface="Oswald"/>
                <a:cs typeface="Oswald"/>
                <a:sym typeface="Oswald"/>
              </a:defRPr>
            </a:lvl1pPr>
          </a:lstStyle>
          <a:p/>
        </p:txBody>
      </p:sp>
      <p:sp>
        <p:nvSpPr>
          <p:cNvPr id="50" name="Google Shape;50;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modern-writer">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372500"/>
            <a:ext cx="8520600" cy="733500"/>
          </a:xfrm>
          <a:prstGeom prst="rect">
            <a:avLst/>
          </a:prstGeom>
          <a:noFill/>
          <a:ln>
            <a:noFill/>
          </a:ln>
        </p:spPr>
        <p:txBody>
          <a:bodyPr anchorCtr="0" anchor="b" bIns="91425" lIns="91425" spcFirstLastPara="1" rIns="91425" wrap="square" tIns="91425">
            <a:no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p:txBody>
      </p:sp>
      <p:sp>
        <p:nvSpPr>
          <p:cNvPr id="7" name="Google Shape;7;p1"/>
          <p:cNvSpPr txBox="1"/>
          <p:nvPr>
            <p:ph idx="1" type="body"/>
          </p:nvPr>
        </p:nvSpPr>
        <p:spPr>
          <a:xfrm>
            <a:off x="311700" y="1468825"/>
            <a:ext cx="8520600" cy="30999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indent="-317500" lvl="1" marL="914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indent="-317500" lvl="2" marL="1371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indent="-317500" lvl="3" marL="18288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indent="-317500" lvl="4" marL="22860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indent="-317500" lvl="5" marL="27432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indent="-317500" lvl="6" marL="32004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indent="-317500" lvl="7" marL="3657600">
              <a:lnSpc>
                <a:spcPct val="115000"/>
              </a:lnSpc>
              <a:spcBef>
                <a:spcPts val="160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indent="-317500" lvl="8" marL="4114800">
              <a:lnSpc>
                <a:spcPct val="115000"/>
              </a:lnSpc>
              <a:spcBef>
                <a:spcPts val="1600"/>
              </a:spcBef>
              <a:spcAft>
                <a:spcPts val="160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latin typeface="Source Code Pro"/>
                <a:ea typeface="Source Code Pro"/>
                <a:cs typeface="Source Code Pro"/>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png"/><Relationship Id="rId4" Type="http://schemas.openxmlformats.org/officeDocument/2006/relationships/image" Target="../media/image2.png"/><Relationship Id="rId5" Type="http://schemas.openxmlformats.org/officeDocument/2006/relationships/image" Target="../media/image3.png"/><Relationship Id="rId6" Type="http://schemas.openxmlformats.org/officeDocument/2006/relationships/image" Target="../media/image4.png"/><Relationship Id="rId7"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0.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3"/>
          <p:cNvSpPr txBox="1"/>
          <p:nvPr>
            <p:ph idx="1" type="subTitle"/>
          </p:nvPr>
        </p:nvSpPr>
        <p:spPr>
          <a:xfrm>
            <a:off x="430800" y="3398250"/>
            <a:ext cx="8282400" cy="1260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Digitaliza tu inventario</a:t>
            </a:r>
            <a:endParaRPr/>
          </a:p>
        </p:txBody>
      </p:sp>
      <p:pic>
        <p:nvPicPr>
          <p:cNvPr id="63" name="Google Shape;63;p13"/>
          <p:cNvPicPr preferRelativeResize="0"/>
          <p:nvPr/>
        </p:nvPicPr>
        <p:blipFill>
          <a:blip r:embed="rId3">
            <a:alphaModFix/>
          </a:blip>
          <a:stretch>
            <a:fillRect/>
          </a:stretch>
        </p:blipFill>
        <p:spPr>
          <a:xfrm>
            <a:off x="2982113" y="0"/>
            <a:ext cx="3179773" cy="3119299"/>
          </a:xfrm>
          <a:prstGeom prst="rect">
            <a:avLst/>
          </a:prstGeom>
          <a:noFill/>
          <a:ln>
            <a:noFill/>
          </a:ln>
        </p:spPr>
      </p:pic>
      <p:sp>
        <p:nvSpPr>
          <p:cNvPr id="64" name="Google Shape;64;p13"/>
          <p:cNvSpPr txBox="1"/>
          <p:nvPr/>
        </p:nvSpPr>
        <p:spPr>
          <a:xfrm>
            <a:off x="1164450" y="4743300"/>
            <a:ext cx="6815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solidFill>
                  <a:schemeClr val="dk2"/>
                </a:solidFill>
                <a:latin typeface="Source Code Pro"/>
                <a:ea typeface="Source Code Pro"/>
                <a:cs typeface="Source Code Pro"/>
                <a:sym typeface="Source Code Pro"/>
              </a:rPr>
              <a:t>Integrantes: Barrionuevo Lucas, Castro Sergio, Espinoza Julian</a:t>
            </a:r>
            <a:endParaRPr>
              <a:solidFill>
                <a:schemeClr val="dk2"/>
              </a:solidFill>
              <a:latin typeface="Source Code Pro"/>
              <a:ea typeface="Source Code Pro"/>
              <a:cs typeface="Source Code Pro"/>
              <a:sym typeface="Source Code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311700" y="631800"/>
            <a:ext cx="32334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Una página web para gobernarlas a todas</a:t>
            </a:r>
            <a:endParaRPr/>
          </a:p>
        </p:txBody>
      </p:sp>
      <p:sp>
        <p:nvSpPr>
          <p:cNvPr id="118" name="Google Shape;118;p22"/>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a:t>Nuestra aplicación web es compatible con los diferentes formatos de dispositivos móviles y navegadores.</a:t>
            </a:r>
            <a:endParaRPr/>
          </a:p>
        </p:txBody>
      </p:sp>
      <p:pic>
        <p:nvPicPr>
          <p:cNvPr descr="Open Chromebook laptop computer" id="119" name="Google Shape;119;p22"/>
          <p:cNvPicPr preferRelativeResize="0"/>
          <p:nvPr/>
        </p:nvPicPr>
        <p:blipFill>
          <a:blip r:embed="rId3">
            <a:alphaModFix/>
          </a:blip>
          <a:stretch>
            <a:fillRect/>
          </a:stretch>
        </p:blipFill>
        <p:spPr>
          <a:xfrm>
            <a:off x="3452975" y="697325"/>
            <a:ext cx="5591976" cy="3316000"/>
          </a:xfrm>
          <a:prstGeom prst="rect">
            <a:avLst/>
          </a:prstGeom>
          <a:noFill/>
          <a:ln>
            <a:noFill/>
          </a:ln>
        </p:spPr>
      </p:pic>
      <p:pic>
        <p:nvPicPr>
          <p:cNvPr id="120" name="Google Shape;120;p22"/>
          <p:cNvPicPr preferRelativeResize="0"/>
          <p:nvPr/>
        </p:nvPicPr>
        <p:blipFill rotWithShape="1">
          <a:blip r:embed="rId4">
            <a:alphaModFix/>
          </a:blip>
          <a:srcRect b="2290" l="0" r="0" t="2280"/>
          <a:stretch/>
        </p:blipFill>
        <p:spPr>
          <a:xfrm>
            <a:off x="4131700" y="978250"/>
            <a:ext cx="4142049" cy="2335949"/>
          </a:xfrm>
          <a:prstGeom prst="rect">
            <a:avLst/>
          </a:prstGeom>
          <a:noFill/>
          <a:ln>
            <a:noFill/>
          </a:ln>
        </p:spPr>
      </p:pic>
      <p:pic>
        <p:nvPicPr>
          <p:cNvPr descr="Portrait-oriented black smaptphone" id="121" name="Google Shape;121;p22"/>
          <p:cNvPicPr preferRelativeResize="0"/>
          <p:nvPr/>
        </p:nvPicPr>
        <p:blipFill>
          <a:blip r:embed="rId5">
            <a:alphaModFix/>
          </a:blip>
          <a:stretch>
            <a:fillRect/>
          </a:stretch>
        </p:blipFill>
        <p:spPr>
          <a:xfrm>
            <a:off x="7188601" y="1585375"/>
            <a:ext cx="1675825" cy="3291298"/>
          </a:xfrm>
          <a:prstGeom prst="rect">
            <a:avLst/>
          </a:prstGeom>
          <a:noFill/>
          <a:ln>
            <a:noFill/>
          </a:ln>
        </p:spPr>
      </p:pic>
      <p:pic>
        <p:nvPicPr>
          <p:cNvPr id="122" name="Google Shape;122;p22"/>
          <p:cNvPicPr preferRelativeResize="0"/>
          <p:nvPr/>
        </p:nvPicPr>
        <p:blipFill rotWithShape="1">
          <a:blip r:embed="rId6">
            <a:alphaModFix/>
          </a:blip>
          <a:srcRect b="0" l="2407" r="2417" t="0"/>
          <a:stretch/>
        </p:blipFill>
        <p:spPr>
          <a:xfrm>
            <a:off x="7269175" y="1858795"/>
            <a:ext cx="1514674" cy="2692755"/>
          </a:xfrm>
          <a:prstGeom prst="rect">
            <a:avLst/>
          </a:prstGeom>
          <a:noFill/>
          <a:ln>
            <a:noFill/>
          </a:ln>
        </p:spPr>
      </p:pic>
      <p:pic>
        <p:nvPicPr>
          <p:cNvPr id="123" name="Google Shape;123;p22"/>
          <p:cNvPicPr preferRelativeResize="0"/>
          <p:nvPr/>
        </p:nvPicPr>
        <p:blipFill>
          <a:blip r:embed="rId7">
            <a:alphaModFix/>
          </a:blip>
          <a:stretch>
            <a:fillRect/>
          </a:stretch>
        </p:blipFill>
        <p:spPr>
          <a:xfrm>
            <a:off x="7269175" y="4551540"/>
            <a:ext cx="1514675" cy="18016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7" name="Shape 127"/>
        <p:cNvGrpSpPr/>
        <p:nvPr/>
      </p:nvGrpSpPr>
      <p:grpSpPr>
        <a:xfrm>
          <a:off x="0" y="0"/>
          <a:ext cx="0" cy="0"/>
          <a:chOff x="0" y="0"/>
          <a:chExt cx="0" cy="0"/>
        </a:xfrm>
      </p:grpSpPr>
      <p:sp>
        <p:nvSpPr>
          <p:cNvPr id="128" name="Google Shape;128;p23"/>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Modelado de base de datos</a:t>
            </a:r>
            <a:endParaRPr/>
          </a:p>
        </p:txBody>
      </p:sp>
      <p:pic>
        <p:nvPicPr>
          <p:cNvPr id="129" name="Google Shape;129;p23"/>
          <p:cNvPicPr preferRelativeResize="0"/>
          <p:nvPr/>
        </p:nvPicPr>
        <p:blipFill>
          <a:blip r:embed="rId3">
            <a:alphaModFix/>
          </a:blip>
          <a:stretch>
            <a:fillRect/>
          </a:stretch>
        </p:blipFill>
        <p:spPr>
          <a:xfrm>
            <a:off x="152400" y="1258400"/>
            <a:ext cx="8839200" cy="354985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24"/>
          <p:cNvSpPr txBox="1"/>
          <p:nvPr>
            <p:ph type="title"/>
          </p:nvPr>
        </p:nvSpPr>
        <p:spPr>
          <a:xfrm>
            <a:off x="311700" y="631800"/>
            <a:ext cx="2808000" cy="755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Integrantes</a:t>
            </a:r>
            <a:endParaRPr/>
          </a:p>
        </p:txBody>
      </p:sp>
      <p:sp>
        <p:nvSpPr>
          <p:cNvPr id="135" name="Google Shape;135;p24"/>
          <p:cNvSpPr txBox="1"/>
          <p:nvPr>
            <p:ph idx="1" type="body"/>
          </p:nvPr>
        </p:nvSpPr>
        <p:spPr>
          <a:xfrm>
            <a:off x="311700" y="1618204"/>
            <a:ext cx="2808000" cy="29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1400"/>
              <a:t>Lucas Barrionuevo</a:t>
            </a:r>
            <a:endParaRPr b="1" sz="1400"/>
          </a:p>
          <a:p>
            <a:pPr indent="0" lvl="0" marL="0" rtl="0" algn="l">
              <a:spcBef>
                <a:spcPts val="0"/>
              </a:spcBef>
              <a:spcAft>
                <a:spcPts val="0"/>
              </a:spcAft>
              <a:buNone/>
            </a:pPr>
            <a:r>
              <a:t/>
            </a:r>
            <a:endParaRPr sz="1400"/>
          </a:p>
          <a:p>
            <a:pPr indent="0" lvl="0" marL="0" rtl="0" algn="l">
              <a:spcBef>
                <a:spcPts val="0"/>
              </a:spcBef>
              <a:spcAft>
                <a:spcPts val="0"/>
              </a:spcAft>
              <a:buNone/>
            </a:pPr>
            <a:r>
              <a:rPr b="1" lang="en" sz="1400"/>
              <a:t>Sergio Castro</a:t>
            </a:r>
            <a:endParaRPr b="1" sz="1400"/>
          </a:p>
          <a:p>
            <a:pPr indent="0" lvl="0" marL="0" rtl="0" algn="l">
              <a:spcBef>
                <a:spcPts val="0"/>
              </a:spcBef>
              <a:spcAft>
                <a:spcPts val="0"/>
              </a:spcAft>
              <a:buNone/>
            </a:pPr>
            <a:r>
              <a:t/>
            </a:r>
            <a:endParaRPr b="1" sz="1400"/>
          </a:p>
          <a:p>
            <a:pPr indent="0" lvl="0" marL="0" rtl="0" algn="l">
              <a:spcBef>
                <a:spcPts val="0"/>
              </a:spcBef>
              <a:spcAft>
                <a:spcPts val="0"/>
              </a:spcAft>
              <a:buNone/>
            </a:pPr>
            <a:r>
              <a:rPr b="1" lang="en" sz="1400"/>
              <a:t>Julian Espinoza</a:t>
            </a:r>
            <a:endParaRPr b="1" sz="1400"/>
          </a:p>
        </p:txBody>
      </p:sp>
      <p:pic>
        <p:nvPicPr>
          <p:cNvPr descr="Upward shot of Golden Gate Bridge against blue sky" id="136" name="Google Shape;136;p24"/>
          <p:cNvPicPr preferRelativeResize="0"/>
          <p:nvPr/>
        </p:nvPicPr>
        <p:blipFill rotWithShape="1">
          <a:blip r:embed="rId3">
            <a:alphaModFix/>
          </a:blip>
          <a:srcRect b="0" l="19071" r="4853" t="9"/>
          <a:stretch/>
        </p:blipFill>
        <p:spPr>
          <a:xfrm>
            <a:off x="3274676" y="0"/>
            <a:ext cx="5869325" cy="514350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Nuestro proyecto</a:t>
            </a:r>
            <a:endParaRPr/>
          </a:p>
        </p:txBody>
      </p:sp>
      <p:sp>
        <p:nvSpPr>
          <p:cNvPr id="70" name="Google Shape;70;p1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en">
                <a:solidFill>
                  <a:srgbClr val="000000"/>
                </a:solidFill>
              </a:rPr>
              <a:t>Se basa en digitalizar el inventario EPP de una empresa, haciendo posible tener un seguimiento de cada empleado  cuando realiza el retiro de su equipamiento asignado mediante una página web, además de contar con una interfaz para solicitar un cambio en caso de rotura o desgaste.</a:t>
            </a:r>
            <a:endParaRPr>
              <a:solidFill>
                <a:srgbClr val="000000"/>
              </a:solidFill>
            </a:endParaRPr>
          </a:p>
          <a:p>
            <a:pPr indent="0" lvl="0" marL="0" rtl="0" algn="l">
              <a:lnSpc>
                <a:spcPct val="100000"/>
              </a:lnSpc>
              <a:spcBef>
                <a:spcPts val="0"/>
              </a:spcBef>
              <a:spcAft>
                <a:spcPts val="0"/>
              </a:spcAft>
              <a:buNone/>
            </a:pPr>
            <a:r>
              <a:t/>
            </a:r>
            <a:endParaRPr>
              <a:solidFill>
                <a:srgbClr val="000000"/>
              </a:solidFill>
            </a:endParaRPr>
          </a:p>
          <a:p>
            <a:pPr indent="0" lvl="0" marL="0" rtl="0" algn="l">
              <a:lnSpc>
                <a:spcPct val="100000"/>
              </a:lnSpc>
              <a:spcBef>
                <a:spcPts val="0"/>
              </a:spcBef>
              <a:spcAft>
                <a:spcPts val="0"/>
              </a:spcAft>
              <a:buNone/>
            </a:pPr>
            <a:r>
              <a:rPr lang="en">
                <a:solidFill>
                  <a:srgbClr val="000000"/>
                </a:solidFill>
              </a:rPr>
              <a:t>Nuestro proyecto elimina la necesidad de tener un inventario en forma de papel que es poco riguroso y poco confiable haciéndolo vulnerable a largo plazo para el desarrollo de la empresa.</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5"/>
          <p:cNvSpPr txBox="1"/>
          <p:nvPr>
            <p:ph type="title"/>
          </p:nvPr>
        </p:nvSpPr>
        <p:spPr>
          <a:xfrm>
            <a:off x="265500" y="1816950"/>
            <a:ext cx="4045200" cy="1509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Ventajas</a:t>
            </a:r>
            <a:endParaRPr/>
          </a:p>
        </p:txBody>
      </p:sp>
      <p:sp>
        <p:nvSpPr>
          <p:cNvPr id="76" name="Google Shape;76;p15"/>
          <p:cNvSpPr txBox="1"/>
          <p:nvPr>
            <p:ph idx="2" type="body"/>
          </p:nvPr>
        </p:nvSpPr>
        <p:spPr>
          <a:xfrm>
            <a:off x="4939500" y="724200"/>
            <a:ext cx="3929100" cy="3695100"/>
          </a:xfrm>
          <a:prstGeom prst="rect">
            <a:avLst/>
          </a:prstGeom>
        </p:spPr>
        <p:txBody>
          <a:bodyPr anchorCtr="0" anchor="ctr" bIns="91425" lIns="91425" spcFirstLastPara="1" rIns="91425" wrap="square" tIns="91425">
            <a:noAutofit/>
          </a:bodyPr>
          <a:lstStyle/>
          <a:p>
            <a:pPr indent="0" lvl="0" marL="0" rtl="0" algn="l">
              <a:lnSpc>
                <a:spcPct val="90000"/>
              </a:lnSpc>
              <a:spcBef>
                <a:spcPts val="0"/>
              </a:spcBef>
              <a:spcAft>
                <a:spcPts val="0"/>
              </a:spcAft>
              <a:buNone/>
            </a:pPr>
            <a:r>
              <a:rPr b="1" lang="en" sz="1500">
                <a:solidFill>
                  <a:srgbClr val="000000"/>
                </a:solidFill>
              </a:rPr>
              <a:t>Inventario digitalizado</a:t>
            </a:r>
            <a:r>
              <a:rPr lang="en" sz="1500">
                <a:solidFill>
                  <a:srgbClr val="000000"/>
                </a:solidFill>
              </a:rPr>
              <a:t> y </a:t>
            </a:r>
            <a:r>
              <a:rPr b="1" lang="en" sz="1500">
                <a:solidFill>
                  <a:srgbClr val="000000"/>
                </a:solidFill>
              </a:rPr>
              <a:t>automatizado</a:t>
            </a:r>
            <a:r>
              <a:rPr lang="en" sz="1500">
                <a:solidFill>
                  <a:srgbClr val="000000"/>
                </a:solidFill>
              </a:rPr>
              <a:t> de forma segura con una </a:t>
            </a:r>
            <a:r>
              <a:rPr b="1" lang="en" sz="1500">
                <a:solidFill>
                  <a:srgbClr val="000000"/>
                </a:solidFill>
              </a:rPr>
              <a:t>interfaz intuitiva</a:t>
            </a:r>
            <a:r>
              <a:rPr lang="en" sz="1500">
                <a:solidFill>
                  <a:srgbClr val="000000"/>
                </a:solidFill>
              </a:rPr>
              <a:t> y sencilla.</a:t>
            </a:r>
            <a:endParaRPr sz="1500">
              <a:solidFill>
                <a:srgbClr val="000000"/>
              </a:solidFill>
            </a:endParaRPr>
          </a:p>
          <a:p>
            <a:pPr indent="0" lvl="0" marL="0" rtl="0" algn="l">
              <a:lnSpc>
                <a:spcPct val="90000"/>
              </a:lnSpc>
              <a:spcBef>
                <a:spcPts val="0"/>
              </a:spcBef>
              <a:spcAft>
                <a:spcPts val="0"/>
              </a:spcAft>
              <a:buNone/>
            </a:pPr>
            <a:r>
              <a:t/>
            </a:r>
            <a:endParaRPr sz="1500">
              <a:solidFill>
                <a:srgbClr val="000000"/>
              </a:solidFill>
            </a:endParaRPr>
          </a:p>
          <a:p>
            <a:pPr indent="0" lvl="0" marL="0" rtl="0" algn="l">
              <a:lnSpc>
                <a:spcPct val="90000"/>
              </a:lnSpc>
              <a:spcBef>
                <a:spcPts val="0"/>
              </a:spcBef>
              <a:spcAft>
                <a:spcPts val="0"/>
              </a:spcAft>
              <a:buNone/>
            </a:pPr>
            <a:r>
              <a:rPr b="1" lang="en" sz="1500">
                <a:solidFill>
                  <a:srgbClr val="000000"/>
                </a:solidFill>
              </a:rPr>
              <a:t>Minimiza los riesgos de pérdida</a:t>
            </a:r>
            <a:r>
              <a:rPr lang="en" sz="1500">
                <a:solidFill>
                  <a:srgbClr val="000000"/>
                </a:solidFill>
              </a:rPr>
              <a:t> generados por tener un sistema de inventario anticuado. </a:t>
            </a:r>
            <a:endParaRPr sz="1500">
              <a:solidFill>
                <a:srgbClr val="000000"/>
              </a:solidFill>
            </a:endParaRPr>
          </a:p>
          <a:p>
            <a:pPr indent="0" lvl="0" marL="0" rtl="0" algn="l">
              <a:lnSpc>
                <a:spcPct val="90000"/>
              </a:lnSpc>
              <a:spcBef>
                <a:spcPts val="0"/>
              </a:spcBef>
              <a:spcAft>
                <a:spcPts val="0"/>
              </a:spcAft>
              <a:buNone/>
            </a:pPr>
            <a:r>
              <a:t/>
            </a:r>
            <a:endParaRPr sz="1500">
              <a:solidFill>
                <a:srgbClr val="000000"/>
              </a:solidFill>
            </a:endParaRPr>
          </a:p>
          <a:p>
            <a:pPr indent="0" lvl="0" marL="0" rtl="0" algn="l">
              <a:lnSpc>
                <a:spcPct val="90000"/>
              </a:lnSpc>
              <a:spcBef>
                <a:spcPts val="0"/>
              </a:spcBef>
              <a:spcAft>
                <a:spcPts val="0"/>
              </a:spcAft>
              <a:buNone/>
            </a:pPr>
            <a:r>
              <a:rPr b="1" lang="en" sz="1500">
                <a:solidFill>
                  <a:srgbClr val="000000"/>
                </a:solidFill>
              </a:rPr>
              <a:t>Accesibilidad </a:t>
            </a:r>
            <a:r>
              <a:rPr lang="en" sz="1500">
                <a:solidFill>
                  <a:srgbClr val="000000"/>
                </a:solidFill>
              </a:rPr>
              <a:t>podremos acceder desde cualquier dispositivo.</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6"/>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Características técnicas</a:t>
            </a:r>
            <a:endParaRPr/>
          </a:p>
        </p:txBody>
      </p:sp>
      <p:sp>
        <p:nvSpPr>
          <p:cNvPr id="82" name="Google Shape;82;p16"/>
          <p:cNvSpPr txBox="1"/>
          <p:nvPr>
            <p:ph idx="1" type="body"/>
          </p:nvPr>
        </p:nvSpPr>
        <p:spPr>
          <a:xfrm>
            <a:off x="311700" y="1468825"/>
            <a:ext cx="8520600" cy="241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None/>
            </a:pPr>
            <a:r>
              <a:rPr lang="en"/>
              <a:t>A grandes rasgos consta d</a:t>
            </a:r>
            <a:r>
              <a:rPr lang="en"/>
              <a:t>e una página web accesible solo por red interna, con accesos limitados controlados por nosotros, este sistema tiene la posibilidad de generar informes y avisos de reposición de forma predictiva.</a:t>
            </a:r>
            <a:endParaRPr/>
          </a:p>
          <a:p>
            <a:pPr indent="0" lvl="0" marL="0" rtl="0" algn="l">
              <a:spcBef>
                <a:spcPts val="1600"/>
              </a:spcBef>
              <a:spcAft>
                <a:spcPts val="1600"/>
              </a:spcAft>
              <a:buClr>
                <a:schemeClr val="dk2"/>
              </a:buClr>
              <a:buSzPts val="1100"/>
              <a:buNone/>
            </a:pPr>
            <a:r>
              <a:rPr lang="en"/>
              <a:t>Utilizamos Django como framework, junto a la base de datos SQLite.</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7"/>
          <p:cNvSpPr txBox="1"/>
          <p:nvPr>
            <p:ph type="title"/>
          </p:nvPr>
        </p:nvSpPr>
        <p:spPr>
          <a:xfrm>
            <a:off x="430800" y="1889700"/>
            <a:ext cx="8282400" cy="1516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Un rápido análisis FODA</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8"/>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Un rápido análisis FODA</a:t>
            </a:r>
            <a:endParaRPr/>
          </a:p>
        </p:txBody>
      </p:sp>
      <p:graphicFrame>
        <p:nvGraphicFramePr>
          <p:cNvPr id="93" name="Google Shape;93;p18"/>
          <p:cNvGraphicFramePr/>
          <p:nvPr/>
        </p:nvGraphicFramePr>
        <p:xfrm>
          <a:off x="417575" y="990300"/>
          <a:ext cx="3000000" cy="3000000"/>
        </p:xfrm>
        <a:graphic>
          <a:graphicData uri="http://schemas.openxmlformats.org/drawingml/2006/table">
            <a:tbl>
              <a:tblPr>
                <a:noFill/>
                <a:tableStyleId>{D54CB185-DD20-422B-8297-44322083F6C9}</a:tableStyleId>
              </a:tblPr>
              <a:tblGrid>
                <a:gridCol w="4048550"/>
                <a:gridCol w="4260300"/>
              </a:tblGrid>
              <a:tr h="381000">
                <a:tc>
                  <a:txBody>
                    <a:bodyPr/>
                    <a:lstStyle/>
                    <a:p>
                      <a:pPr indent="0" lvl="0" marL="0" rtl="0" algn="ctr">
                        <a:spcBef>
                          <a:spcPts val="0"/>
                        </a:spcBef>
                        <a:spcAft>
                          <a:spcPts val="0"/>
                        </a:spcAft>
                        <a:buNone/>
                      </a:pPr>
                      <a:r>
                        <a:rPr b="1" lang="en">
                          <a:latin typeface="Source Code Pro"/>
                          <a:ea typeface="Source Code Pro"/>
                          <a:cs typeface="Source Code Pro"/>
                          <a:sym typeface="Source Code Pro"/>
                        </a:rPr>
                        <a:t>Fortalezas</a:t>
                      </a:r>
                      <a:endParaRPr b="1">
                        <a:latin typeface="Source Code Pro"/>
                        <a:ea typeface="Source Code Pro"/>
                        <a:cs typeface="Source Code Pro"/>
                        <a:sym typeface="Source Code Pro"/>
                      </a:endParaRPr>
                    </a:p>
                  </a:txBody>
                  <a:tcPr marT="91425" marB="91425" marR="91425" marL="91425">
                    <a:solidFill>
                      <a:srgbClr val="F1C232"/>
                    </a:solidFill>
                  </a:tcPr>
                </a:tc>
                <a:tc>
                  <a:txBody>
                    <a:bodyPr/>
                    <a:lstStyle/>
                    <a:p>
                      <a:pPr indent="0" lvl="0" marL="0" rtl="0" algn="ctr">
                        <a:spcBef>
                          <a:spcPts val="0"/>
                        </a:spcBef>
                        <a:spcAft>
                          <a:spcPts val="0"/>
                        </a:spcAft>
                        <a:buNone/>
                      </a:pPr>
                      <a:r>
                        <a:rPr b="1" lang="en">
                          <a:latin typeface="Source Code Pro"/>
                          <a:ea typeface="Source Code Pro"/>
                          <a:cs typeface="Source Code Pro"/>
                          <a:sym typeface="Source Code Pro"/>
                        </a:rPr>
                        <a:t>Oportunidades</a:t>
                      </a:r>
                      <a:endParaRPr b="1">
                        <a:latin typeface="Source Code Pro"/>
                        <a:ea typeface="Source Code Pro"/>
                        <a:cs typeface="Source Code Pro"/>
                        <a:sym typeface="Source Code Pro"/>
                      </a:endParaRPr>
                    </a:p>
                  </a:txBody>
                  <a:tcPr marT="91425" marB="91425" marR="91425" marL="91425">
                    <a:lnB cap="flat" cmpd="sng" w="9525">
                      <a:solidFill>
                        <a:srgbClr val="B6D7A8"/>
                      </a:solidFill>
                      <a:prstDash val="solid"/>
                      <a:round/>
                      <a:headEnd len="sm" w="sm" type="none"/>
                      <a:tailEnd len="sm" w="sm" type="none"/>
                    </a:lnB>
                    <a:solidFill>
                      <a:srgbClr val="6AA84F"/>
                    </a:solidFill>
                  </a:tcPr>
                </a:tc>
              </a:tr>
              <a:tr h="381000">
                <a:tc>
                  <a:txBody>
                    <a:bodyPr/>
                    <a:lstStyle/>
                    <a:p>
                      <a:pPr indent="0" lvl="0" marL="0" rtl="0" algn="l">
                        <a:spcBef>
                          <a:spcPts val="0"/>
                        </a:spcBef>
                        <a:spcAft>
                          <a:spcPts val="0"/>
                        </a:spcAft>
                        <a:buNone/>
                      </a:pPr>
                      <a:r>
                        <a:rPr lang="en" sz="1200">
                          <a:latin typeface="Source Code Pro"/>
                          <a:ea typeface="Source Code Pro"/>
                          <a:cs typeface="Source Code Pro"/>
                          <a:sym typeface="Source Code Pro"/>
                        </a:rPr>
                        <a:t>Automatización de procesos.</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Trazabilidad y reducción de pérdidas.</a:t>
                      </a:r>
                      <a:r>
                        <a:rPr lang="en" sz="1200">
                          <a:latin typeface="Source Code Pro"/>
                          <a:ea typeface="Source Code Pro"/>
                          <a:cs typeface="Source Code Pro"/>
                          <a:sym typeface="Source Code Pro"/>
                        </a:rPr>
                        <a:t> </a:t>
                      </a:r>
                      <a:r>
                        <a:rPr lang="en" sz="1200">
                          <a:latin typeface="Source Code Pro"/>
                          <a:ea typeface="Source Code Pro"/>
                          <a:cs typeface="Source Code Pro"/>
                          <a:sym typeface="Source Code Pro"/>
                        </a:rPr>
                        <a:t>Acceso rápido y fácil a la información para el empleado y la empresa.</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Protección de datos sensibles.</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Avisos de reposición predictiva.</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Generación de informes para procesamiento de datos.</a:t>
                      </a:r>
                      <a:endParaRPr sz="1200">
                        <a:latin typeface="Source Code Pro"/>
                        <a:ea typeface="Source Code Pro"/>
                        <a:cs typeface="Source Code Pro"/>
                        <a:sym typeface="Source Code Pro"/>
                      </a:endParaRPr>
                    </a:p>
                  </a:txBody>
                  <a:tcPr marT="91425" marB="91425" marR="91425" marL="91425">
                    <a:lnR cap="flat" cmpd="sng" w="9525">
                      <a:solidFill>
                        <a:srgbClr val="B6D7A8"/>
                      </a:solidFill>
                      <a:prstDash val="solid"/>
                      <a:round/>
                      <a:headEnd len="sm" w="sm" type="none"/>
                      <a:tailEnd len="sm" w="sm" type="none"/>
                    </a:lnR>
                    <a:solidFill>
                      <a:srgbClr val="FFE599"/>
                    </a:solidFill>
                  </a:tcPr>
                </a:tc>
                <a:tc>
                  <a:txBody>
                    <a:bodyPr/>
                    <a:lstStyle/>
                    <a:p>
                      <a:pPr indent="0" lvl="0" marL="0" rtl="0" algn="l">
                        <a:spcBef>
                          <a:spcPts val="0"/>
                        </a:spcBef>
                        <a:spcAft>
                          <a:spcPts val="0"/>
                        </a:spcAft>
                        <a:buNone/>
                      </a:pPr>
                      <a:r>
                        <a:rPr lang="en" sz="1200">
                          <a:latin typeface="Source Code Pro"/>
                          <a:ea typeface="Source Code Pro"/>
                          <a:cs typeface="Source Code Pro"/>
                          <a:sym typeface="Source Code Pro"/>
                        </a:rPr>
                        <a:t>Potencial para optimizar el uso de EPP.</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Potenciales mejoras debido al tiempo ganado.</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Mayor Control de Stock: r</a:t>
                      </a:r>
                      <a:r>
                        <a:rPr lang="en" sz="1200">
                          <a:latin typeface="Source Code Pro"/>
                          <a:ea typeface="Source Code Pro"/>
                          <a:cs typeface="Source Code Pro"/>
                          <a:sym typeface="Source Code Pro"/>
                        </a:rPr>
                        <a:t>eposición oportuna</a:t>
                      </a:r>
                      <a:r>
                        <a:rPr lang="en" sz="1200">
                          <a:latin typeface="Source Code Pro"/>
                          <a:ea typeface="Source Code Pro"/>
                          <a:cs typeface="Source Code Pro"/>
                          <a:sym typeface="Source Code Pro"/>
                        </a:rPr>
                        <a:t> de EPP según la demanda</a:t>
                      </a:r>
                      <a:r>
                        <a:rPr lang="en" sz="1200">
                          <a:latin typeface="Source Code Pro"/>
                          <a:ea typeface="Source Code Pro"/>
                          <a:cs typeface="Source Code Pro"/>
                          <a:sym typeface="Source Code Pro"/>
                        </a:rPr>
                        <a:t>.</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Posibilidad de feedback de parte de los empleados.</a:t>
                      </a:r>
                      <a:endParaRPr>
                        <a:latin typeface="Source Code Pro"/>
                        <a:ea typeface="Source Code Pro"/>
                        <a:cs typeface="Source Code Pro"/>
                        <a:sym typeface="Source Code Pro"/>
                      </a:endParaRPr>
                    </a:p>
                  </a:txBody>
                  <a:tcPr marT="91425" marB="91425" marR="91425" marL="91425">
                    <a:lnL cap="flat" cmpd="sng" w="9525">
                      <a:solidFill>
                        <a:srgbClr val="B6D7A8"/>
                      </a:solidFill>
                      <a:prstDash val="solid"/>
                      <a:round/>
                      <a:headEnd len="sm" w="sm" type="none"/>
                      <a:tailEnd len="sm" w="sm" type="none"/>
                    </a:lnL>
                    <a:lnR cap="flat" cmpd="sng" w="9525">
                      <a:solidFill>
                        <a:srgbClr val="B6D7A8"/>
                      </a:solidFill>
                      <a:prstDash val="solid"/>
                      <a:round/>
                      <a:headEnd len="sm" w="sm" type="none"/>
                      <a:tailEnd len="sm" w="sm" type="none"/>
                    </a:lnR>
                    <a:lnT cap="flat" cmpd="sng" w="9525">
                      <a:solidFill>
                        <a:srgbClr val="B6D7A8"/>
                      </a:solidFill>
                      <a:prstDash val="solid"/>
                      <a:round/>
                      <a:headEnd len="sm" w="sm" type="none"/>
                      <a:tailEnd len="sm" w="sm" type="none"/>
                    </a:lnT>
                    <a:lnB cap="flat" cmpd="sng" w="9525">
                      <a:solidFill>
                        <a:srgbClr val="B6D7A8"/>
                      </a:solidFill>
                      <a:prstDash val="solid"/>
                      <a:round/>
                      <a:headEnd len="sm" w="sm" type="none"/>
                      <a:tailEnd len="sm" w="sm" type="none"/>
                    </a:lnB>
                    <a:solidFill>
                      <a:srgbClr val="B6D7A8"/>
                    </a:solidFill>
                  </a:tcPr>
                </a:tc>
              </a:tr>
              <a:tr h="387300">
                <a:tc>
                  <a:txBody>
                    <a:bodyPr/>
                    <a:lstStyle/>
                    <a:p>
                      <a:pPr indent="0" lvl="0" marL="0" rtl="0" algn="ctr">
                        <a:spcBef>
                          <a:spcPts val="0"/>
                        </a:spcBef>
                        <a:spcAft>
                          <a:spcPts val="0"/>
                        </a:spcAft>
                        <a:buNone/>
                      </a:pPr>
                      <a:r>
                        <a:rPr b="1" lang="en">
                          <a:latin typeface="Source Code Pro"/>
                          <a:ea typeface="Source Code Pro"/>
                          <a:cs typeface="Source Code Pro"/>
                          <a:sym typeface="Source Code Pro"/>
                        </a:rPr>
                        <a:t>Debilidades</a:t>
                      </a:r>
                      <a:endParaRPr b="1">
                        <a:latin typeface="Source Code Pro"/>
                        <a:ea typeface="Source Code Pro"/>
                        <a:cs typeface="Source Code Pro"/>
                        <a:sym typeface="Source Code Pro"/>
                      </a:endParaRPr>
                    </a:p>
                  </a:txBody>
                  <a:tcPr marT="91425" marB="91425" marR="91425" marL="91425">
                    <a:solidFill>
                      <a:srgbClr val="CC0000"/>
                    </a:solidFill>
                  </a:tcPr>
                </a:tc>
                <a:tc>
                  <a:txBody>
                    <a:bodyPr/>
                    <a:lstStyle/>
                    <a:p>
                      <a:pPr indent="0" lvl="0" marL="0" rtl="0" algn="ctr">
                        <a:spcBef>
                          <a:spcPts val="0"/>
                        </a:spcBef>
                        <a:spcAft>
                          <a:spcPts val="0"/>
                        </a:spcAft>
                        <a:buNone/>
                      </a:pPr>
                      <a:r>
                        <a:rPr b="1" lang="en">
                          <a:latin typeface="Source Code Pro"/>
                          <a:ea typeface="Source Code Pro"/>
                          <a:cs typeface="Source Code Pro"/>
                          <a:sym typeface="Source Code Pro"/>
                        </a:rPr>
                        <a:t>Amenazas</a:t>
                      </a:r>
                      <a:endParaRPr b="1">
                        <a:latin typeface="Source Code Pro"/>
                        <a:ea typeface="Source Code Pro"/>
                        <a:cs typeface="Source Code Pro"/>
                        <a:sym typeface="Source Code Pro"/>
                      </a:endParaRPr>
                    </a:p>
                  </a:txBody>
                  <a:tcPr marT="91425" marB="91425" marR="91425" marL="91425">
                    <a:lnT cap="flat" cmpd="sng" w="9525">
                      <a:solidFill>
                        <a:srgbClr val="B6D7A8"/>
                      </a:solidFill>
                      <a:prstDash val="solid"/>
                      <a:round/>
                      <a:headEnd len="sm" w="sm" type="none"/>
                      <a:tailEnd len="sm" w="sm" type="none"/>
                    </a:lnT>
                    <a:solidFill>
                      <a:srgbClr val="E69138"/>
                    </a:solidFill>
                  </a:tcPr>
                </a:tc>
              </a:tr>
              <a:tr h="303450">
                <a:tc>
                  <a:txBody>
                    <a:bodyPr/>
                    <a:lstStyle/>
                    <a:p>
                      <a:pPr indent="0" lvl="0" marL="0" rtl="0" algn="l">
                        <a:spcBef>
                          <a:spcPts val="0"/>
                        </a:spcBef>
                        <a:spcAft>
                          <a:spcPts val="0"/>
                        </a:spcAft>
                        <a:buNone/>
                      </a:pPr>
                      <a:r>
                        <a:rPr lang="en" sz="1200">
                          <a:latin typeface="Source Code Pro"/>
                          <a:ea typeface="Source Code Pro"/>
                          <a:cs typeface="Source Code Pro"/>
                          <a:sym typeface="Source Code Pro"/>
                        </a:rPr>
                        <a:t>Costo de Implementación inicial y constante.</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Formación de personal.</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Necesidad de conectividad continua.</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Necesidad de Mantenimiento Continuo.</a:t>
                      </a:r>
                      <a:endParaRPr>
                        <a:latin typeface="Source Code Pro"/>
                        <a:ea typeface="Source Code Pro"/>
                        <a:cs typeface="Source Code Pro"/>
                        <a:sym typeface="Source Code Pro"/>
                      </a:endParaRPr>
                    </a:p>
                  </a:txBody>
                  <a:tcPr marT="91425" marB="91425" marR="91425" marL="91425">
                    <a:solidFill>
                      <a:srgbClr val="EA9999"/>
                    </a:solidFill>
                  </a:tcPr>
                </a:tc>
                <a:tc>
                  <a:txBody>
                    <a:bodyPr/>
                    <a:lstStyle/>
                    <a:p>
                      <a:pPr indent="0" lvl="0" marL="0" rtl="0" algn="l">
                        <a:spcBef>
                          <a:spcPts val="0"/>
                        </a:spcBef>
                        <a:spcAft>
                          <a:spcPts val="0"/>
                        </a:spcAft>
                        <a:buNone/>
                      </a:pPr>
                      <a:r>
                        <a:rPr lang="en" sz="1200">
                          <a:latin typeface="Source Code Pro"/>
                          <a:ea typeface="Source Code Pro"/>
                          <a:cs typeface="Source Code Pro"/>
                          <a:sym typeface="Source Code Pro"/>
                        </a:rPr>
                        <a:t>Riesgo de brechas de seguridad y piratería.</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Competencia en el Mercado.</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Resistencia al cambio/falta de capacitación adecuada.</a:t>
                      </a:r>
                      <a:endParaRPr sz="1200">
                        <a:latin typeface="Source Code Pro"/>
                        <a:ea typeface="Source Code Pro"/>
                        <a:cs typeface="Source Code Pro"/>
                        <a:sym typeface="Source Code Pro"/>
                      </a:endParaRPr>
                    </a:p>
                    <a:p>
                      <a:pPr indent="0" lvl="0" marL="0" rtl="0" algn="l">
                        <a:spcBef>
                          <a:spcPts val="0"/>
                        </a:spcBef>
                        <a:spcAft>
                          <a:spcPts val="0"/>
                        </a:spcAft>
                        <a:buNone/>
                      </a:pPr>
                      <a:r>
                        <a:rPr lang="en" sz="1200">
                          <a:latin typeface="Source Code Pro"/>
                          <a:ea typeface="Source Code Pro"/>
                          <a:cs typeface="Source Code Pro"/>
                          <a:sym typeface="Source Code Pro"/>
                        </a:rPr>
                        <a:t>Susceptibilidad a conexión irregular, ej. uso en entornos remotos.</a:t>
                      </a:r>
                      <a:endParaRPr>
                        <a:latin typeface="Source Code Pro"/>
                        <a:ea typeface="Source Code Pro"/>
                        <a:cs typeface="Source Code Pro"/>
                        <a:sym typeface="Source Code Pro"/>
                      </a:endParaRPr>
                    </a:p>
                  </a:txBody>
                  <a:tcPr marT="91425" marB="91425" marR="91425" marL="91425">
                    <a:solidFill>
                      <a:srgbClr val="F9CB9C"/>
                    </a:solidFill>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Nuestro entorno</a:t>
            </a:r>
            <a:endParaRPr/>
          </a:p>
        </p:txBody>
      </p:sp>
      <p:sp>
        <p:nvSpPr>
          <p:cNvPr id="99" name="Google Shape;99;p19"/>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None/>
            </a:pPr>
            <a:r>
              <a:rPr lang="en"/>
              <a:t>Somos favorecidos en este rubro ya que aparte</a:t>
            </a:r>
            <a:r>
              <a:rPr lang="en"/>
              <a:t> de ser una demanda constante y obligatoria, el EPP se ve muy utilizado debido a la diversidad de tareas y procedimientos dentro de la ciudad de Neuquén y cercanías.</a:t>
            </a:r>
            <a:endParaRPr/>
          </a:p>
          <a:p>
            <a:pPr indent="0" lvl="0" marL="0" rtl="0" algn="l">
              <a:spcBef>
                <a:spcPts val="1600"/>
              </a:spcBef>
              <a:spcAft>
                <a:spcPts val="0"/>
              </a:spcAft>
              <a:buClr>
                <a:schemeClr val="dk2"/>
              </a:buClr>
              <a:buSzPts val="1100"/>
              <a:buNone/>
            </a:pPr>
            <a:r>
              <a:rPr lang="en"/>
              <a:t>Al ser algo totalmente regulado, las organizaciones deben someterse a un control obligatorio de los dispositivos de seguridad.</a:t>
            </a:r>
            <a:endParaRPr/>
          </a:p>
          <a:p>
            <a:pPr indent="0" lvl="0" marL="0" rtl="0" algn="l">
              <a:spcBef>
                <a:spcPts val="1600"/>
              </a:spcBef>
              <a:spcAft>
                <a:spcPts val="1600"/>
              </a:spcAft>
              <a:buClr>
                <a:schemeClr val="dk2"/>
              </a:buClr>
              <a:buSzPts val="110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¿Cómo gestionamos este proyecto?</a:t>
            </a:r>
            <a:endParaRPr/>
          </a:p>
        </p:txBody>
      </p:sp>
      <p:pic>
        <p:nvPicPr>
          <p:cNvPr id="105" name="Google Shape;105;p20"/>
          <p:cNvPicPr preferRelativeResize="0"/>
          <p:nvPr/>
        </p:nvPicPr>
        <p:blipFill>
          <a:blip r:embed="rId3">
            <a:alphaModFix/>
          </a:blip>
          <a:stretch>
            <a:fillRect/>
          </a:stretch>
        </p:blipFill>
        <p:spPr>
          <a:xfrm>
            <a:off x="311700" y="1106000"/>
            <a:ext cx="5536274" cy="3704424"/>
          </a:xfrm>
          <a:prstGeom prst="rect">
            <a:avLst/>
          </a:prstGeom>
          <a:noFill/>
          <a:ln>
            <a:noFill/>
          </a:ln>
        </p:spPr>
      </p:pic>
      <p:pic>
        <p:nvPicPr>
          <p:cNvPr id="106" name="Google Shape;106;p20"/>
          <p:cNvPicPr preferRelativeResize="0"/>
          <p:nvPr/>
        </p:nvPicPr>
        <p:blipFill>
          <a:blip r:embed="rId4">
            <a:alphaModFix/>
          </a:blip>
          <a:stretch>
            <a:fillRect/>
          </a:stretch>
        </p:blipFill>
        <p:spPr>
          <a:xfrm>
            <a:off x="5480750" y="1321051"/>
            <a:ext cx="4048527" cy="2277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Diagrama de casos de uso</a:t>
            </a:r>
            <a:endParaRPr/>
          </a:p>
        </p:txBody>
      </p:sp>
      <p:pic>
        <p:nvPicPr>
          <p:cNvPr id="112" name="Google Shape;112;p21"/>
          <p:cNvPicPr preferRelativeResize="0"/>
          <p:nvPr/>
        </p:nvPicPr>
        <p:blipFill>
          <a:blip r:embed="rId3">
            <a:alphaModFix/>
          </a:blip>
          <a:stretch>
            <a:fillRect/>
          </a:stretch>
        </p:blipFill>
        <p:spPr>
          <a:xfrm>
            <a:off x="1674938" y="1106000"/>
            <a:ext cx="5794114" cy="37327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Modern Writer">
  <a:themeElements>
    <a:clrScheme name="Modern Writer">
      <a:dk1>
        <a:srgbClr val="134EB4"/>
      </a:dk1>
      <a:lt1>
        <a:srgbClr val="FFFFFF"/>
      </a:lt1>
      <a:dk2>
        <a:srgbClr val="424242"/>
      </a:dk2>
      <a:lt2>
        <a:srgbClr val="999999"/>
      </a:lt2>
      <a:accent1>
        <a:srgbClr val="134EB4"/>
      </a:accent1>
      <a:accent2>
        <a:srgbClr val="673AB7"/>
      </a:accent2>
      <a:accent3>
        <a:srgbClr val="9C26B0"/>
      </a:accent3>
      <a:accent4>
        <a:srgbClr val="134EB4"/>
      </a:accent4>
      <a:accent5>
        <a:srgbClr val="01AFD1"/>
      </a:accent5>
      <a:accent6>
        <a:srgbClr val="F8E71C"/>
      </a:accent6>
      <a:hlink>
        <a:srgbClr val="01AFD1"/>
      </a:hlink>
      <a:folHlink>
        <a:srgbClr val="01AFD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